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6" r:id="rId11"/>
    <p:sldId id="267" r:id="rId12"/>
    <p:sldId id="268" r:id="rId13"/>
    <p:sldId id="269" r:id="rId14"/>
    <p:sldId id="264" r:id="rId15"/>
  </p:sldIdLst>
  <p:sldSz cx="12192000" cy="6858000"/>
  <p:notesSz cx="6858000" cy="9144000"/>
  <p:defaultTextStyle>
    <a:defPPr>
      <a:defRPr lang="ro-R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0" d="100"/>
          <a:sy n="50" d="100"/>
        </p:scale>
        <p:origin x="100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14A36B-9F80-4463-9332-6621CC6B98BC}" type="datetimeFigureOut">
              <a:rPr lang="ro-RO" smtClean="0"/>
              <a:t>02.07.2017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86538711-A7D3-4531-A16B-730DE9B245AA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871463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14A36B-9F80-4463-9332-6621CC6B98BC}" type="datetimeFigureOut">
              <a:rPr lang="ro-RO" smtClean="0"/>
              <a:t>02.07.2017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86538711-A7D3-4531-A16B-730DE9B245AA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2689782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14A36B-9F80-4463-9332-6621CC6B98BC}" type="datetimeFigureOut">
              <a:rPr lang="ro-RO" smtClean="0"/>
              <a:t>02.07.2017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86538711-A7D3-4531-A16B-730DE9B245AA}" type="slidenum">
              <a:rPr lang="ro-RO" smtClean="0"/>
              <a:t>‹#›</a:t>
            </a:fld>
            <a:endParaRPr lang="ro-RO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685437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14A36B-9F80-4463-9332-6621CC6B98BC}" type="datetimeFigureOut">
              <a:rPr lang="ro-RO" smtClean="0"/>
              <a:t>02.07.2017</a:t>
            </a:fld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86538711-A7D3-4531-A16B-730DE9B245AA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3452599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14A36B-9F80-4463-9332-6621CC6B98BC}" type="datetimeFigureOut">
              <a:rPr lang="ro-RO" smtClean="0"/>
              <a:t>02.07.2017</a:t>
            </a:fld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86538711-A7D3-4531-A16B-730DE9B245AA}" type="slidenum">
              <a:rPr lang="ro-RO" smtClean="0"/>
              <a:t>‹#›</a:t>
            </a:fld>
            <a:endParaRPr lang="ro-RO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4747779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14A36B-9F80-4463-9332-6621CC6B98BC}" type="datetimeFigureOut">
              <a:rPr lang="ro-RO" smtClean="0"/>
              <a:t>02.07.2017</a:t>
            </a:fld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86538711-A7D3-4531-A16B-730DE9B245AA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635780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14A36B-9F80-4463-9332-6621CC6B98BC}" type="datetimeFigureOut">
              <a:rPr lang="ro-RO" smtClean="0"/>
              <a:t>02.07.2017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538711-A7D3-4531-A16B-730DE9B245AA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2838076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14A36B-9F80-4463-9332-6621CC6B98BC}" type="datetimeFigureOut">
              <a:rPr lang="ro-RO" smtClean="0"/>
              <a:t>02.07.2017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538711-A7D3-4531-A16B-730DE9B245AA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6617799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14A36B-9F80-4463-9332-6621CC6B98BC}" type="datetimeFigureOut">
              <a:rPr lang="ro-RO" smtClean="0"/>
              <a:t>02.07.2017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538711-A7D3-4531-A16B-730DE9B245AA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7349144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14A36B-9F80-4463-9332-6621CC6B98BC}" type="datetimeFigureOut">
              <a:rPr lang="ro-RO" smtClean="0"/>
              <a:t>02.07.2017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86538711-A7D3-4531-A16B-730DE9B245AA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8905557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14A36B-9F80-4463-9332-6621CC6B98BC}" type="datetimeFigureOut">
              <a:rPr lang="ro-RO" smtClean="0"/>
              <a:t>02.07.2017</a:t>
            </a:fld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86538711-A7D3-4531-A16B-730DE9B245AA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1289432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14A36B-9F80-4463-9332-6621CC6B98BC}" type="datetimeFigureOut">
              <a:rPr lang="ro-RO" smtClean="0"/>
              <a:t>02.07.2017</a:t>
            </a:fld>
            <a:endParaRPr lang="ro-RO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86538711-A7D3-4531-A16B-730DE9B245AA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7475193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14A36B-9F80-4463-9332-6621CC6B98BC}" type="datetimeFigureOut">
              <a:rPr lang="ro-RO" smtClean="0"/>
              <a:t>02.07.2017</a:t>
            </a:fld>
            <a:endParaRPr lang="ro-R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538711-A7D3-4531-A16B-730DE9B245AA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761677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14A36B-9F80-4463-9332-6621CC6B98BC}" type="datetimeFigureOut">
              <a:rPr lang="ro-RO" smtClean="0"/>
              <a:t>02.07.2017</a:t>
            </a:fld>
            <a:endParaRPr lang="ro-RO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538711-A7D3-4531-A16B-730DE9B245AA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4821812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14A36B-9F80-4463-9332-6621CC6B98BC}" type="datetimeFigureOut">
              <a:rPr lang="ro-RO" smtClean="0"/>
              <a:t>02.07.2017</a:t>
            </a:fld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538711-A7D3-4531-A16B-730DE9B245AA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0927326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14A36B-9F80-4463-9332-6621CC6B98BC}" type="datetimeFigureOut">
              <a:rPr lang="ro-RO" smtClean="0"/>
              <a:t>02.07.2017</a:t>
            </a:fld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86538711-A7D3-4531-A16B-730DE9B245AA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8566370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14A36B-9F80-4463-9332-6621CC6B98BC}" type="datetimeFigureOut">
              <a:rPr lang="ro-RO" smtClean="0"/>
              <a:t>02.07.2017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86538711-A7D3-4531-A16B-730DE9B245AA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6560733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3" r:id="rId1"/>
    <p:sldLayoutId id="2147483744" r:id="rId2"/>
    <p:sldLayoutId id="2147483745" r:id="rId3"/>
    <p:sldLayoutId id="2147483746" r:id="rId4"/>
    <p:sldLayoutId id="2147483747" r:id="rId5"/>
    <p:sldLayoutId id="2147483748" r:id="rId6"/>
    <p:sldLayoutId id="2147483749" r:id="rId7"/>
    <p:sldLayoutId id="2147483750" r:id="rId8"/>
    <p:sldLayoutId id="2147483751" r:id="rId9"/>
    <p:sldLayoutId id="2147483752" r:id="rId10"/>
    <p:sldLayoutId id="2147483753" r:id="rId11"/>
    <p:sldLayoutId id="2147483754" r:id="rId12"/>
    <p:sldLayoutId id="2147483755" r:id="rId13"/>
    <p:sldLayoutId id="2147483756" r:id="rId14"/>
    <p:sldLayoutId id="2147483757" r:id="rId15"/>
    <p:sldLayoutId id="2147483758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2" y="1892596"/>
            <a:ext cx="8915399" cy="2262781"/>
          </a:xfrm>
        </p:spPr>
        <p:txBody>
          <a:bodyPr>
            <a:normAutofit/>
          </a:bodyPr>
          <a:lstStyle/>
          <a:p>
            <a:pPr algn="ctr"/>
            <a:r>
              <a:rPr lang="en-US" sz="3600" dirty="0" err="1" smtClean="0">
                <a:solidFill>
                  <a:schemeClr val="tx1"/>
                </a:solidFill>
              </a:rPr>
              <a:t>Aplica</a:t>
            </a:r>
            <a:r>
              <a:rPr lang="ro-RO" sz="3600" dirty="0" smtClean="0">
                <a:solidFill>
                  <a:schemeClr val="tx1"/>
                </a:solidFill>
              </a:rPr>
              <a:t>ție web de management destinată învățământului universitar</a:t>
            </a:r>
            <a:endParaRPr lang="ro-RO" sz="3600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668876" y="1507875"/>
            <a:ext cx="475606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4400" b="1" dirty="0" smtClean="0"/>
              <a:t>Course Manager</a:t>
            </a:r>
            <a:endParaRPr lang="ro-RO" sz="44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2589212" y="4627253"/>
            <a:ext cx="26100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 smtClean="0"/>
              <a:t>Coordonator științific:</a:t>
            </a:r>
            <a:endParaRPr lang="ro-RO" dirty="0"/>
          </a:p>
          <a:p>
            <a:r>
              <a:rPr lang="ro-RO" dirty="0" smtClean="0"/>
              <a:t>Asist. Dr. Vasile Alaiba</a:t>
            </a:r>
            <a:endParaRPr lang="ro-RO" dirty="0"/>
          </a:p>
        </p:txBody>
      </p:sp>
      <p:sp>
        <p:nvSpPr>
          <p:cNvPr id="8" name="TextBox 7"/>
          <p:cNvSpPr txBox="1"/>
          <p:nvPr/>
        </p:nvSpPr>
        <p:spPr>
          <a:xfrm>
            <a:off x="8433865" y="4627254"/>
            <a:ext cx="30707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 smtClean="0"/>
              <a:t>Absolvent:</a:t>
            </a:r>
          </a:p>
          <a:p>
            <a:r>
              <a:rPr lang="ro-RO" dirty="0" smtClean="0"/>
              <a:t>Chirica Cosmin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846639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728440"/>
          </a:xfrm>
        </p:spPr>
        <p:txBody>
          <a:bodyPr/>
          <a:lstStyle/>
          <a:p>
            <a:r>
              <a:rPr lang="ro-RO" dirty="0" smtClean="0">
                <a:solidFill>
                  <a:schemeClr val="tx1"/>
                </a:solidFill>
              </a:rPr>
              <a:t>Demo – crearea unui nou curs</a:t>
            </a:r>
            <a:endParaRPr lang="ro-RO" dirty="0">
              <a:solidFill>
                <a:schemeClr val="tx1"/>
              </a:solidFill>
            </a:endParaRPr>
          </a:p>
        </p:txBody>
      </p:sp>
      <p:pic>
        <p:nvPicPr>
          <p:cNvPr id="3" name="video-1499007911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92925" y="1352550"/>
            <a:ext cx="8740397" cy="5010150"/>
          </a:xfrm>
        </p:spPr>
      </p:pic>
    </p:spTree>
    <p:extLst>
      <p:ext uri="{BB962C8B-B14F-4D97-AF65-F5344CB8AC3E}">
        <p14:creationId xmlns:p14="http://schemas.microsoft.com/office/powerpoint/2010/main" val="3135418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smtClean="0">
                <a:solidFill>
                  <a:schemeClr val="tx1"/>
                </a:solidFill>
              </a:rPr>
              <a:t>Demo – creare seminar de către profesor asociat</a:t>
            </a:r>
            <a:endParaRPr lang="ro-RO" dirty="0">
              <a:solidFill>
                <a:schemeClr val="tx1"/>
              </a:solidFill>
            </a:endParaRPr>
          </a:p>
        </p:txBody>
      </p:sp>
      <p:pic>
        <p:nvPicPr>
          <p:cNvPr id="16" name="video-1498994718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92924" y="1905000"/>
            <a:ext cx="8265575" cy="4737974"/>
          </a:xfrm>
        </p:spPr>
      </p:pic>
    </p:spTree>
    <p:extLst>
      <p:ext uri="{BB962C8B-B14F-4D97-AF65-F5344CB8AC3E}">
        <p14:creationId xmlns:p14="http://schemas.microsoft.com/office/powerpoint/2010/main" val="571424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smtClean="0">
                <a:solidFill>
                  <a:schemeClr val="tx1"/>
                </a:solidFill>
              </a:rPr>
              <a:t>Demo – sistem notificări</a:t>
            </a:r>
            <a:endParaRPr lang="ro-RO" dirty="0">
              <a:solidFill>
                <a:schemeClr val="tx1"/>
              </a:solidFill>
            </a:endParaRPr>
          </a:p>
        </p:txBody>
      </p:sp>
      <p:pic>
        <p:nvPicPr>
          <p:cNvPr id="6" name="video-1498994688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92924" y="1416954"/>
            <a:ext cx="8760973" cy="5021945"/>
          </a:xfrm>
        </p:spPr>
      </p:pic>
    </p:spTree>
    <p:extLst>
      <p:ext uri="{BB962C8B-B14F-4D97-AF65-F5344CB8AC3E}">
        <p14:creationId xmlns:p14="http://schemas.microsoft.com/office/powerpoint/2010/main" val="2031890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smtClean="0">
                <a:solidFill>
                  <a:schemeClr val="tx1"/>
                </a:solidFill>
              </a:rPr>
              <a:t>Demo – prezentare admin și adăugare curs</a:t>
            </a:r>
            <a:endParaRPr lang="ro-RO" dirty="0">
              <a:solidFill>
                <a:schemeClr val="tx1"/>
              </a:solidFill>
            </a:endParaRPr>
          </a:p>
        </p:txBody>
      </p:sp>
      <p:pic>
        <p:nvPicPr>
          <p:cNvPr id="4" name="video-149899002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92925" y="1905000"/>
            <a:ext cx="8132225" cy="4661536"/>
          </a:xfrm>
        </p:spPr>
      </p:pic>
    </p:spTree>
    <p:extLst>
      <p:ext uri="{BB962C8B-B14F-4D97-AF65-F5344CB8AC3E}">
        <p14:creationId xmlns:p14="http://schemas.microsoft.com/office/powerpoint/2010/main" val="2486140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11290" y="596814"/>
            <a:ext cx="8911687" cy="836200"/>
          </a:xfrm>
        </p:spPr>
        <p:txBody>
          <a:bodyPr>
            <a:normAutofit/>
          </a:bodyPr>
          <a:lstStyle/>
          <a:p>
            <a:r>
              <a:rPr lang="ro-RO" sz="4000" dirty="0" smtClean="0">
                <a:solidFill>
                  <a:schemeClr val="tx1"/>
                </a:solidFill>
              </a:rPr>
              <a:t>Concluzii</a:t>
            </a:r>
            <a:endParaRPr lang="ro-RO" sz="4000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11290" y="1655930"/>
            <a:ext cx="8915400" cy="3777622"/>
          </a:xfrm>
        </p:spPr>
        <p:txBody>
          <a:bodyPr>
            <a:noAutofit/>
          </a:bodyPr>
          <a:lstStyle/>
          <a:p>
            <a:r>
              <a:rPr lang="ro-RO" sz="2800" dirty="0" smtClean="0">
                <a:solidFill>
                  <a:schemeClr val="tx1"/>
                </a:solidFill>
              </a:rPr>
              <a:t>Dezvoltarea unei aplicații web la standardele actuale</a:t>
            </a:r>
          </a:p>
          <a:p>
            <a:r>
              <a:rPr lang="ro-RO" sz="2800" dirty="0" smtClean="0">
                <a:solidFill>
                  <a:schemeClr val="tx1"/>
                </a:solidFill>
              </a:rPr>
              <a:t>Dezvoltarea proiectului după principiile expuse la ingineria software</a:t>
            </a:r>
          </a:p>
          <a:p>
            <a:r>
              <a:rPr lang="ro-RO" sz="2800" dirty="0" smtClean="0">
                <a:solidFill>
                  <a:schemeClr val="tx1"/>
                </a:solidFill>
              </a:rPr>
              <a:t>Funcționalități specifice unei platforme de management tip intern</a:t>
            </a:r>
          </a:p>
          <a:p>
            <a:r>
              <a:rPr lang="ro-RO" sz="2800" dirty="0" smtClean="0">
                <a:solidFill>
                  <a:schemeClr val="tx1"/>
                </a:solidFill>
              </a:rPr>
              <a:t>Utilizare tool-uri moderne din cadrul tehnologiilor web</a:t>
            </a:r>
          </a:p>
          <a:p>
            <a:r>
              <a:rPr lang="ro-RO" sz="2800" dirty="0" smtClean="0">
                <a:solidFill>
                  <a:schemeClr val="tx1"/>
                </a:solidFill>
              </a:rPr>
              <a:t>Design repsonsive și interactivitate</a:t>
            </a:r>
            <a:endParaRPr lang="ro-RO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2812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84245" y="610462"/>
            <a:ext cx="8911687" cy="890791"/>
          </a:xfrm>
        </p:spPr>
        <p:txBody>
          <a:bodyPr>
            <a:normAutofit/>
          </a:bodyPr>
          <a:lstStyle/>
          <a:p>
            <a:r>
              <a:rPr lang="ro-RO" sz="4000" dirty="0" smtClean="0">
                <a:solidFill>
                  <a:schemeClr val="tx1"/>
                </a:solidFill>
              </a:rPr>
              <a:t>Cuprins</a:t>
            </a:r>
            <a:endParaRPr lang="ro-RO" sz="4000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80532" y="1733266"/>
            <a:ext cx="8915400" cy="4177956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ro-RO" sz="2400" dirty="0" smtClean="0">
                <a:solidFill>
                  <a:schemeClr val="tx1"/>
                </a:solidFill>
              </a:rPr>
              <a:t>Introducere și descriere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ro-RO" sz="2400" dirty="0" smtClean="0">
                <a:solidFill>
                  <a:schemeClr val="tx1"/>
                </a:solidFill>
              </a:rPr>
              <a:t>Motivație și avantaje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ro-RO" sz="2400" dirty="0" smtClean="0">
                <a:solidFill>
                  <a:schemeClr val="tx1"/>
                </a:solidFill>
              </a:rPr>
              <a:t>Funcționalități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ro-RO" sz="2400" dirty="0" smtClean="0">
                <a:solidFill>
                  <a:schemeClr val="tx1"/>
                </a:solidFill>
              </a:rPr>
              <a:t>Tehnologii utilizate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ro-RO" sz="2400" dirty="0" smtClean="0">
                <a:solidFill>
                  <a:schemeClr val="tx1"/>
                </a:solidFill>
              </a:rPr>
              <a:t>Posibilități de îmbunătățire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ro-RO" sz="2400" dirty="0" smtClean="0">
                <a:solidFill>
                  <a:schemeClr val="tx1"/>
                </a:solidFill>
              </a:rPr>
              <a:t>Concluzii</a:t>
            </a:r>
            <a:endParaRPr lang="ro-RO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4935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38584" y="596815"/>
            <a:ext cx="8911687" cy="849849"/>
          </a:xfrm>
        </p:spPr>
        <p:txBody>
          <a:bodyPr>
            <a:normAutofit/>
          </a:bodyPr>
          <a:lstStyle/>
          <a:p>
            <a:r>
              <a:rPr lang="ro-RO" sz="4000" dirty="0" smtClean="0">
                <a:solidFill>
                  <a:schemeClr val="tx1"/>
                </a:solidFill>
              </a:rPr>
              <a:t>Introducere și descriere</a:t>
            </a:r>
            <a:endParaRPr lang="ro-RO" sz="4000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38584" y="1778758"/>
            <a:ext cx="8915400" cy="3777622"/>
          </a:xfrm>
        </p:spPr>
        <p:txBody>
          <a:bodyPr/>
          <a:lstStyle/>
          <a:p>
            <a:r>
              <a:rPr lang="ro-RO" sz="2400" dirty="0" smtClean="0">
                <a:solidFill>
                  <a:schemeClr val="tx1"/>
                </a:solidFill>
              </a:rPr>
              <a:t>Proiectul presupune realizarea unei aplicații web:</a:t>
            </a:r>
          </a:p>
          <a:p>
            <a:pPr lvl="1"/>
            <a:r>
              <a:rPr lang="ro-RO" sz="2000" dirty="0" smtClean="0">
                <a:solidFill>
                  <a:schemeClr val="tx1"/>
                </a:solidFill>
              </a:rPr>
              <a:t>De management intern în cadrul unei instituții de învațământ</a:t>
            </a:r>
          </a:p>
          <a:p>
            <a:pPr lvl="1"/>
            <a:r>
              <a:rPr lang="ro-RO" sz="2000" dirty="0" smtClean="0">
                <a:solidFill>
                  <a:schemeClr val="tx1"/>
                </a:solidFill>
              </a:rPr>
              <a:t>Ce oferă utilizatorilor o metodă ușoară de a comunica și de a urmări subiectele de interes</a:t>
            </a:r>
          </a:p>
          <a:p>
            <a:pPr lvl="1"/>
            <a:r>
              <a:rPr lang="ro-RO" sz="2000" dirty="0" smtClean="0">
                <a:solidFill>
                  <a:schemeClr val="tx1"/>
                </a:solidFill>
              </a:rPr>
              <a:t>Ce oferă utilizatorilor posibilitatea de a verifica noutățile într-un timp cât mai scurt</a:t>
            </a:r>
          </a:p>
          <a:p>
            <a:pPr lvl="1"/>
            <a:r>
              <a:rPr lang="ro-RO" sz="2000" dirty="0" smtClean="0">
                <a:solidFill>
                  <a:schemeClr val="tx1"/>
                </a:solidFill>
              </a:rPr>
              <a:t>Cu un design responsive</a:t>
            </a:r>
          </a:p>
        </p:txBody>
      </p:sp>
    </p:spTree>
    <p:extLst>
      <p:ext uri="{BB962C8B-B14F-4D97-AF65-F5344CB8AC3E}">
        <p14:creationId xmlns:p14="http://schemas.microsoft.com/office/powerpoint/2010/main" val="1287629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65878" y="542222"/>
            <a:ext cx="8911687" cy="890792"/>
          </a:xfrm>
        </p:spPr>
        <p:txBody>
          <a:bodyPr>
            <a:normAutofit/>
          </a:bodyPr>
          <a:lstStyle/>
          <a:p>
            <a:r>
              <a:rPr lang="ro-RO" sz="4000" dirty="0" smtClean="0">
                <a:solidFill>
                  <a:schemeClr val="tx1"/>
                </a:solidFill>
              </a:rPr>
              <a:t>Motivație și avantaje</a:t>
            </a:r>
            <a:endParaRPr lang="ro-RO" sz="4000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2165" y="1696871"/>
            <a:ext cx="8915400" cy="3777622"/>
          </a:xfrm>
        </p:spPr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ro-RO" sz="2400" dirty="0" smtClean="0">
                <a:solidFill>
                  <a:schemeClr val="tx1"/>
                </a:solidFill>
              </a:rPr>
              <a:t>Motivație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ro-RO" sz="2000" dirty="0" smtClean="0">
                <a:solidFill>
                  <a:schemeClr val="tx1"/>
                </a:solidFill>
              </a:rPr>
              <a:t>Nevoia de acces la resurse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ro-RO" sz="2000" dirty="0" smtClean="0">
                <a:solidFill>
                  <a:schemeClr val="tx1"/>
                </a:solidFill>
              </a:rPr>
              <a:t>Nevoia de a comunica cât mai ușor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ro-RO" sz="2000" dirty="0" smtClean="0">
                <a:solidFill>
                  <a:schemeClr val="tx1"/>
                </a:solidFill>
              </a:rPr>
              <a:t>Nevoia de a transmite informațiile într-un format simplu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ro-RO" sz="2400" dirty="0" smtClean="0">
                <a:solidFill>
                  <a:schemeClr val="tx1"/>
                </a:solidFill>
              </a:rPr>
              <a:t>Avantaje</a:t>
            </a:r>
            <a:endParaRPr lang="ro-RO" dirty="0" smtClean="0">
              <a:solidFill>
                <a:schemeClr val="tx1"/>
              </a:solidFill>
            </a:endParaRPr>
          </a:p>
          <a:p>
            <a:pPr lvl="1">
              <a:buFont typeface="Wingdings" panose="05000000000000000000" pitchFamily="2" charset="2"/>
              <a:buChar char="q"/>
            </a:pPr>
            <a:r>
              <a:rPr lang="ro-RO" sz="2000" dirty="0" smtClean="0">
                <a:solidFill>
                  <a:schemeClr val="tx1"/>
                </a:solidFill>
              </a:rPr>
              <a:t>Comunicare rapidă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ro-RO" sz="2000" dirty="0" smtClean="0">
                <a:solidFill>
                  <a:schemeClr val="tx1"/>
                </a:solidFill>
              </a:rPr>
              <a:t>Informațiile sunt oferite tutoror utilizatorilor 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ro-RO" sz="2000" dirty="0" smtClean="0">
                <a:solidFill>
                  <a:schemeClr val="tx1"/>
                </a:solidFill>
              </a:rPr>
              <a:t>Informațiile cursurilor se află toate în același loc</a:t>
            </a:r>
            <a:endParaRPr lang="ro-RO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4259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97644" y="624110"/>
            <a:ext cx="8911687" cy="822553"/>
          </a:xfrm>
        </p:spPr>
        <p:txBody>
          <a:bodyPr/>
          <a:lstStyle/>
          <a:p>
            <a:r>
              <a:rPr lang="ro-RO" sz="4000" dirty="0" smtClean="0">
                <a:solidFill>
                  <a:schemeClr val="tx1"/>
                </a:solidFill>
              </a:rPr>
              <a:t>Funcționalități</a:t>
            </a:r>
            <a:endParaRPr lang="ro-RO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93931" y="1601338"/>
            <a:ext cx="8915400" cy="4362734"/>
          </a:xfrm>
        </p:spPr>
        <p:txBody>
          <a:bodyPr>
            <a:noAutofit/>
          </a:bodyPr>
          <a:lstStyle/>
          <a:p>
            <a:r>
              <a:rPr lang="ro-RO" sz="2400" dirty="0" smtClean="0">
                <a:solidFill>
                  <a:schemeClr val="tx1"/>
                </a:solidFill>
              </a:rPr>
              <a:t>Functionalități legate de contul utilizatorului</a:t>
            </a:r>
          </a:p>
          <a:p>
            <a:r>
              <a:rPr lang="ro-RO" sz="2400" dirty="0" smtClean="0">
                <a:solidFill>
                  <a:schemeClr val="tx1"/>
                </a:solidFill>
              </a:rPr>
              <a:t>Vizualizarea cursurilor în funcție de an și semestru</a:t>
            </a:r>
          </a:p>
          <a:p>
            <a:r>
              <a:rPr lang="ro-RO" sz="2400" dirty="0" smtClean="0">
                <a:solidFill>
                  <a:schemeClr val="tx1"/>
                </a:solidFill>
              </a:rPr>
              <a:t>Posibilitatea de a adăuga un curs de către un utilizator de tip profesor</a:t>
            </a:r>
          </a:p>
          <a:p>
            <a:r>
              <a:rPr lang="ro-RO" sz="2400" dirty="0" smtClean="0">
                <a:solidFill>
                  <a:schemeClr val="tx1"/>
                </a:solidFill>
              </a:rPr>
              <a:t>Posibilitatea asocierii dintre profesori și cursuri</a:t>
            </a:r>
          </a:p>
          <a:p>
            <a:r>
              <a:rPr lang="ro-RO" sz="2400" dirty="0" smtClean="0">
                <a:solidFill>
                  <a:schemeClr val="tx1"/>
                </a:solidFill>
              </a:rPr>
              <a:t>Posibilitatea de a contribui cu noi module de către profesorii asociați</a:t>
            </a:r>
          </a:p>
          <a:p>
            <a:r>
              <a:rPr lang="ro-RO" sz="2400" dirty="0" smtClean="0">
                <a:solidFill>
                  <a:schemeClr val="tx1"/>
                </a:solidFill>
              </a:rPr>
              <a:t>Administrarea ușoară și eficientă a fișierelor din cadrul unui curs</a:t>
            </a:r>
            <a:endParaRPr lang="ro-RO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3582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97643" y="583166"/>
            <a:ext cx="8911687" cy="863496"/>
          </a:xfrm>
        </p:spPr>
        <p:txBody>
          <a:bodyPr>
            <a:normAutofit/>
          </a:bodyPr>
          <a:lstStyle/>
          <a:p>
            <a:r>
              <a:rPr lang="ro-RO" sz="4000" dirty="0" smtClean="0">
                <a:solidFill>
                  <a:schemeClr val="tx1"/>
                </a:solidFill>
              </a:rPr>
              <a:t>Tehnologii utilizate</a:t>
            </a:r>
            <a:endParaRPr lang="ro-RO" sz="4000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93930" y="1574042"/>
            <a:ext cx="8915400" cy="3777622"/>
          </a:xfrm>
        </p:spPr>
        <p:txBody>
          <a:bodyPr>
            <a:normAutofit fontScale="85000" lnSpcReduction="20000"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ro-RO" sz="2800" dirty="0" smtClean="0">
                <a:solidFill>
                  <a:schemeClr val="tx1"/>
                </a:solidFill>
              </a:rPr>
              <a:t>Mediu de dezvoltare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ro-RO" sz="1900" dirty="0" smtClean="0">
                <a:solidFill>
                  <a:schemeClr val="tx1"/>
                </a:solidFill>
              </a:rPr>
              <a:t>Stiva LAMP</a:t>
            </a:r>
            <a:endParaRPr lang="ro-RO" sz="1900" dirty="0">
              <a:solidFill>
                <a:schemeClr val="tx1"/>
              </a:solidFill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ro-RO" sz="2800" dirty="0" smtClean="0">
                <a:solidFill>
                  <a:schemeClr val="tx1"/>
                </a:solidFill>
              </a:rPr>
              <a:t>PHP</a:t>
            </a:r>
            <a:endParaRPr lang="ro-RO" sz="2600" dirty="0" smtClean="0">
              <a:solidFill>
                <a:schemeClr val="tx1"/>
              </a:solidFill>
            </a:endParaRPr>
          </a:p>
          <a:p>
            <a:pPr lvl="1">
              <a:buFont typeface="Courier New" panose="02070309020205020404" pitchFamily="49" charset="0"/>
              <a:buChar char="o"/>
            </a:pPr>
            <a:r>
              <a:rPr lang="ro-RO" sz="1900" dirty="0" smtClean="0">
                <a:solidFill>
                  <a:schemeClr val="tx1"/>
                </a:solidFill>
              </a:rPr>
              <a:t>Limbaj de scripting pe partea de server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ro-RO" sz="2800" dirty="0" smtClean="0">
                <a:solidFill>
                  <a:schemeClr val="tx1"/>
                </a:solidFill>
              </a:rPr>
              <a:t>Symfony2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ro-RO" sz="1900" dirty="0" smtClean="0">
                <a:solidFill>
                  <a:schemeClr val="tx1"/>
                </a:solidFill>
              </a:rPr>
              <a:t>Framework PHP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ro-RO" sz="2800" dirty="0" smtClean="0">
                <a:solidFill>
                  <a:schemeClr val="tx1"/>
                </a:solidFill>
              </a:rPr>
              <a:t>DoctrineORM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ro-RO" sz="1900" dirty="0" smtClean="0">
                <a:solidFill>
                  <a:schemeClr val="tx1"/>
                </a:solidFill>
              </a:rPr>
              <a:t>Framework modern și rapid pentru lucrul cu baza de date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ro-RO" sz="2800" dirty="0" smtClean="0">
                <a:solidFill>
                  <a:schemeClr val="tx1"/>
                </a:solidFill>
              </a:rPr>
              <a:t>Bootstrap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ro-RO" sz="1900" dirty="0" smtClean="0">
                <a:solidFill>
                  <a:schemeClr val="tx1"/>
                </a:solidFill>
              </a:rPr>
              <a:t>Front-end framework pentru design responsive</a:t>
            </a:r>
          </a:p>
        </p:txBody>
      </p:sp>
    </p:spTree>
    <p:extLst>
      <p:ext uri="{BB962C8B-B14F-4D97-AF65-F5344CB8AC3E}">
        <p14:creationId xmlns:p14="http://schemas.microsoft.com/office/powerpoint/2010/main" val="2037333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2234" y="555870"/>
            <a:ext cx="8911687" cy="863496"/>
          </a:xfrm>
        </p:spPr>
        <p:txBody>
          <a:bodyPr>
            <a:normAutofit/>
          </a:bodyPr>
          <a:lstStyle/>
          <a:p>
            <a:r>
              <a:rPr lang="ro-RO" sz="4000" dirty="0" smtClean="0">
                <a:solidFill>
                  <a:schemeClr val="tx1"/>
                </a:solidFill>
              </a:rPr>
              <a:t>Symfony2</a:t>
            </a:r>
            <a:endParaRPr lang="ro-RO" sz="4000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52234" y="1915237"/>
            <a:ext cx="8915400" cy="3777622"/>
          </a:xfrm>
        </p:spPr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ro-RO" sz="2800" dirty="0" smtClean="0">
                <a:solidFill>
                  <a:schemeClr val="tx1"/>
                </a:solidFill>
              </a:rPr>
              <a:t>Framework PHP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ro-RO" sz="2800" dirty="0" smtClean="0">
                <a:solidFill>
                  <a:schemeClr val="tx1"/>
                </a:solidFill>
              </a:rPr>
              <a:t>Arhitectură decuplată orientată pe servicii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ro-RO" sz="2800" dirty="0" smtClean="0">
                <a:solidFill>
                  <a:schemeClr val="tx1"/>
                </a:solidFill>
              </a:rPr>
              <a:t>Utilizează alte biblioteci open-source precum</a:t>
            </a:r>
            <a:r>
              <a:rPr lang="ro-RO" sz="2400" dirty="0" smtClean="0">
                <a:solidFill>
                  <a:schemeClr val="tx1"/>
                </a:solidFill>
              </a:rPr>
              <a:t>: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ro-RO" sz="2000" dirty="0" smtClean="0">
                <a:solidFill>
                  <a:schemeClr val="tx1"/>
                </a:solidFill>
              </a:rPr>
              <a:t>Doctrine ORM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ro-RO" sz="2000" dirty="0" smtClean="0">
                <a:solidFill>
                  <a:schemeClr val="tx1"/>
                </a:solidFill>
              </a:rPr>
              <a:t>Twig template engine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ro-RO" sz="2800" dirty="0" smtClean="0">
                <a:solidFill>
                  <a:schemeClr val="tx1"/>
                </a:solidFill>
              </a:rPr>
              <a:t>Organizat intern pe mai multe bundel-uri</a:t>
            </a:r>
          </a:p>
        </p:txBody>
      </p:sp>
    </p:spTree>
    <p:extLst>
      <p:ext uri="{BB962C8B-B14F-4D97-AF65-F5344CB8AC3E}">
        <p14:creationId xmlns:p14="http://schemas.microsoft.com/office/powerpoint/2010/main" val="170924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38584" y="501279"/>
            <a:ext cx="8911687" cy="863496"/>
          </a:xfrm>
        </p:spPr>
        <p:txBody>
          <a:bodyPr>
            <a:normAutofit/>
          </a:bodyPr>
          <a:lstStyle/>
          <a:p>
            <a:r>
              <a:rPr lang="ro-RO" sz="4000" dirty="0" smtClean="0"/>
              <a:t>Organizare aplicație</a:t>
            </a:r>
            <a:endParaRPr lang="ro-RO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38584" y="1314731"/>
            <a:ext cx="8915400" cy="524984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o-RO" sz="2400" dirty="0" smtClean="0">
                <a:solidFill>
                  <a:schemeClr val="tx1"/>
                </a:solidFill>
              </a:rPr>
              <a:t>Aplcația este alcătuită dintr-un singur bundle ce are următoarea structură</a:t>
            </a:r>
            <a:r>
              <a:rPr lang="ro-RO" sz="2000" dirty="0" smtClean="0">
                <a:solidFill>
                  <a:schemeClr val="tx1"/>
                </a:solidFill>
              </a:rPr>
              <a:t>: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ro-RO" sz="2000" dirty="0" smtClean="0">
                <a:solidFill>
                  <a:schemeClr val="tx1"/>
                </a:solidFill>
              </a:rPr>
              <a:t>AppBundle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ro-RO" sz="1800" dirty="0" smtClean="0">
                <a:solidFill>
                  <a:schemeClr val="tx1"/>
                </a:solidFill>
              </a:rPr>
              <a:t>Command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ro-RO" sz="1800" dirty="0" smtClean="0">
                <a:solidFill>
                  <a:schemeClr val="tx1"/>
                </a:solidFill>
              </a:rPr>
              <a:t>Controller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ro-RO" sz="1800" dirty="0" smtClean="0">
                <a:solidFill>
                  <a:schemeClr val="tx1"/>
                </a:solidFill>
              </a:rPr>
              <a:t>DataFixtures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ro-RO" sz="1800" dirty="0" smtClean="0">
                <a:solidFill>
                  <a:schemeClr val="tx1"/>
                </a:solidFill>
              </a:rPr>
              <a:t>Entity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ro-RO" sz="1800" dirty="0" smtClean="0">
                <a:solidFill>
                  <a:schemeClr val="tx1"/>
                </a:solidFill>
              </a:rPr>
              <a:t>Form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ro-RO" sz="1800" dirty="0" smtClean="0">
                <a:solidFill>
                  <a:schemeClr val="tx1"/>
                </a:solidFill>
              </a:rPr>
              <a:t>Repository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ro-RO" sz="1800" dirty="0" smtClean="0">
                <a:solidFill>
                  <a:schemeClr val="tx1"/>
                </a:solidFill>
              </a:rPr>
              <a:t>Resource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ro-RO" sz="1800" dirty="0" smtClean="0">
                <a:solidFill>
                  <a:schemeClr val="tx1"/>
                </a:solidFill>
              </a:rPr>
              <a:t>Security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ro-RO" sz="1800" dirty="0" smtClean="0">
                <a:solidFill>
                  <a:schemeClr val="tx1"/>
                </a:solidFill>
              </a:rPr>
              <a:t>Services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ro-RO" sz="1800" dirty="0" smtClean="0">
                <a:solidFill>
                  <a:schemeClr val="tx1"/>
                </a:solidFill>
              </a:rPr>
              <a:t>Topic</a:t>
            </a:r>
            <a:endParaRPr lang="ro-RO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6963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494175" cy="804640"/>
          </a:xfrm>
        </p:spPr>
        <p:txBody>
          <a:bodyPr/>
          <a:lstStyle/>
          <a:p>
            <a:r>
              <a:rPr lang="ro-RO" dirty="0" smtClean="0">
                <a:solidFill>
                  <a:schemeClr val="tx1"/>
                </a:solidFill>
              </a:rPr>
              <a:t>Demo – editare și vizualizare cont</a:t>
            </a:r>
            <a:endParaRPr lang="ro-RO" dirty="0">
              <a:solidFill>
                <a:schemeClr val="tx1"/>
              </a:solidFill>
            </a:endParaRPr>
          </a:p>
        </p:txBody>
      </p:sp>
      <p:pic>
        <p:nvPicPr>
          <p:cNvPr id="4" name="video-1498990023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92925" y="1428750"/>
            <a:ext cx="8761413" cy="5022197"/>
          </a:xfrm>
        </p:spPr>
      </p:pic>
    </p:spTree>
    <p:extLst>
      <p:ext uri="{BB962C8B-B14F-4D97-AF65-F5344CB8AC3E}">
        <p14:creationId xmlns:p14="http://schemas.microsoft.com/office/powerpoint/2010/main" val="236960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286</TotalTime>
  <Words>333</Words>
  <Application>Microsoft Office PowerPoint</Application>
  <PresentationFormat>Widescreen</PresentationFormat>
  <Paragraphs>77</Paragraphs>
  <Slides>14</Slides>
  <Notes>0</Notes>
  <HiddenSlides>0</HiddenSlides>
  <MMClips>5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Century Gothic</vt:lpstr>
      <vt:lpstr>Courier New</vt:lpstr>
      <vt:lpstr>Wingdings</vt:lpstr>
      <vt:lpstr>Wingdings 3</vt:lpstr>
      <vt:lpstr>Wisp</vt:lpstr>
      <vt:lpstr>Aplicație web de management destinată învățământului universitar</vt:lpstr>
      <vt:lpstr>Cuprins</vt:lpstr>
      <vt:lpstr>Introducere și descriere</vt:lpstr>
      <vt:lpstr>Motivație și avantaje</vt:lpstr>
      <vt:lpstr>Funcționalități</vt:lpstr>
      <vt:lpstr>Tehnologii utilizate</vt:lpstr>
      <vt:lpstr>Symfony2</vt:lpstr>
      <vt:lpstr>Organizare aplicație</vt:lpstr>
      <vt:lpstr>Demo – editare și vizualizare cont</vt:lpstr>
      <vt:lpstr>Demo – crearea unui nou curs</vt:lpstr>
      <vt:lpstr>Demo – creare seminar de către profesor asociat</vt:lpstr>
      <vt:lpstr>Demo – sistem notificări</vt:lpstr>
      <vt:lpstr>Demo – prezentare admin și adăugare curs</vt:lpstr>
      <vt:lpstr>Concluzii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Aplicație web de management destinată învățământului universitar</dc:title>
  <dc:creator>Windows User</dc:creator>
  <cp:lastModifiedBy>Windows User</cp:lastModifiedBy>
  <cp:revision>23</cp:revision>
  <dcterms:created xsi:type="dcterms:W3CDTF">2017-06-26T16:09:54Z</dcterms:created>
  <dcterms:modified xsi:type="dcterms:W3CDTF">2017-07-02T12:10:07Z</dcterms:modified>
</cp:coreProperties>
</file>